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7" r:id="rId2"/>
    <p:sldId id="274" r:id="rId3"/>
    <p:sldId id="268" r:id="rId4"/>
    <p:sldId id="286" r:id="rId5"/>
    <p:sldId id="270" r:id="rId6"/>
    <p:sldId id="279" r:id="rId7"/>
    <p:sldId id="280" r:id="rId8"/>
    <p:sldId id="278" r:id="rId9"/>
    <p:sldId id="295" r:id="rId10"/>
    <p:sldId id="296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8219EC-0C25-42F8-ACAB-9891D741DBA4}">
          <p14:sldIdLst>
            <p14:sldId id="297"/>
            <p14:sldId id="274"/>
            <p14:sldId id="268"/>
            <p14:sldId id="286"/>
            <p14:sldId id="270"/>
            <p14:sldId id="279"/>
            <p14:sldId id="280"/>
            <p14:sldId id="278"/>
            <p14:sldId id="295"/>
            <p14:sldId id="29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>
      <p:cViewPr varScale="1">
        <p:scale>
          <a:sx n="99" d="100"/>
          <a:sy n="99" d="100"/>
        </p:scale>
        <p:origin x="-19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F4D8E-8FEE-4638-B4DB-EF63DA5419F0}" type="datetimeFigureOut">
              <a:rPr lang="es-ES" smtClean="0"/>
              <a:t>04/02/2016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A2F53-7943-49BE-8A9A-D20CA0C9A87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022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DB71A-CD6A-4A37-8CFD-9BADD0848D77}" type="datetimeFigureOut">
              <a:rPr lang="es-ES" smtClean="0"/>
              <a:t>04/02/2016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9E72-CB38-4F12-87EF-E621BD1952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30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83852" y="8686362"/>
            <a:ext cx="2972547" cy="45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5557" tIns="47778" rIns="95557" bIns="47778" anchor="b"/>
          <a:lstStyle>
            <a:lvl1pPr defTabSz="9556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556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556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556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556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01F69EDB-AB53-1F44-B950-CDA04523889E}" type="slidenum">
              <a:rPr lang="es-ES" sz="1300" smtClean="0"/>
              <a:pPr algn="r" eaLnBrk="1" hangingPunct="1">
                <a:defRPr/>
              </a:pPr>
              <a:t>2</a:t>
            </a:fld>
            <a:endParaRPr lang="es-ES" sz="1300" smtClean="0"/>
          </a:p>
        </p:txBody>
      </p:sp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3852" y="8686362"/>
            <a:ext cx="2972547" cy="45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7" tIns="47778" rIns="95557" bIns="47778" anchor="b"/>
          <a:lstStyle>
            <a:lvl1pPr defTabSz="955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55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55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55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55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6E57539-5DDD-DA42-A6A6-F1D0C83D96D8}" type="slidenum">
              <a:rPr lang="es-ES" sz="1300"/>
              <a:pPr algn="r" eaLnBrk="1" hangingPunct="1"/>
              <a:t>2</a:t>
            </a:fld>
            <a:endParaRPr lang="es-ES" sz="130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7041" cy="4114361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5557" tIns="47778" rIns="95557" bIns="47778"/>
          <a:lstStyle/>
          <a:p>
            <a:pPr eaLnBrk="1" hangingPunct="1">
              <a:defRPr/>
            </a:pPr>
            <a:endParaRPr lang="ca-E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175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068960"/>
            <a:ext cx="7772400" cy="747514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67" y="1196752"/>
            <a:ext cx="49719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251520" y="188640"/>
            <a:ext cx="389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0" dirty="0" smtClean="0">
                <a:solidFill>
                  <a:schemeClr val="bg1"/>
                </a:solidFill>
              </a:rPr>
              <a:t>www.bsc.es</a:t>
            </a:r>
            <a:endParaRPr lang="es-E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4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lnSpc>
                <a:spcPts val="3000"/>
              </a:lnSpc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57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71181"/>
            <a:ext cx="7772400" cy="1362075"/>
          </a:xfrm>
        </p:spPr>
        <p:txBody>
          <a:bodyPr anchor="t">
            <a:normAutofit/>
          </a:bodyPr>
          <a:lstStyle>
            <a:lvl1pPr algn="r">
              <a:defRPr sz="2800" b="1" cap="all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21714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1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40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 anchor="b"/>
          <a:lstStyle/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145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4524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 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068960"/>
            <a:ext cx="7772400" cy="747514"/>
          </a:xfrm>
        </p:spPr>
        <p:txBody>
          <a:bodyPr anchor="ctr">
            <a:normAutofit/>
          </a:bodyPr>
          <a:lstStyle>
            <a:lvl1pPr algn="ctr">
              <a:defRPr sz="3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67" y="1196752"/>
            <a:ext cx="49719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251520" y="188640"/>
            <a:ext cx="389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0" dirty="0" smtClean="0">
                <a:solidFill>
                  <a:schemeClr val="bg1"/>
                </a:solidFill>
              </a:rPr>
              <a:t>www.bsc.es</a:t>
            </a:r>
            <a:endParaRPr lang="es-E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3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2867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09320"/>
            <a:ext cx="1878899" cy="46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3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7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1"/>
        </a:buBlip>
        <a:defRPr sz="2400" kern="1200">
          <a:solidFill>
            <a:srgbClr val="00499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499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99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00499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rgbClr val="00499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gi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26" Type="http://schemas.openxmlformats.org/officeDocument/2006/relationships/image" Target="../media/image44.png"/><Relationship Id="rId39" Type="http://schemas.openxmlformats.org/officeDocument/2006/relationships/image" Target="../media/image57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34" Type="http://schemas.openxmlformats.org/officeDocument/2006/relationships/image" Target="../media/image52.jpg"/><Relationship Id="rId42" Type="http://schemas.openxmlformats.org/officeDocument/2006/relationships/image" Target="../media/image60.png"/><Relationship Id="rId47" Type="http://schemas.openxmlformats.org/officeDocument/2006/relationships/image" Target="../media/image65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5" Type="http://schemas.openxmlformats.org/officeDocument/2006/relationships/image" Target="../media/image43.png"/><Relationship Id="rId33" Type="http://schemas.openxmlformats.org/officeDocument/2006/relationships/image" Target="../media/image51.png"/><Relationship Id="rId38" Type="http://schemas.openxmlformats.org/officeDocument/2006/relationships/image" Target="../media/image56.jpeg"/><Relationship Id="rId46" Type="http://schemas.openxmlformats.org/officeDocument/2006/relationships/image" Target="../media/image64.jpeg"/><Relationship Id="rId2" Type="http://schemas.openxmlformats.org/officeDocument/2006/relationships/image" Target="../media/image20.jpe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29" Type="http://schemas.openxmlformats.org/officeDocument/2006/relationships/image" Target="../media/image47.png"/><Relationship Id="rId41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24" Type="http://schemas.openxmlformats.org/officeDocument/2006/relationships/image" Target="../media/image42.png"/><Relationship Id="rId32" Type="http://schemas.openxmlformats.org/officeDocument/2006/relationships/image" Target="../media/image50.png"/><Relationship Id="rId37" Type="http://schemas.openxmlformats.org/officeDocument/2006/relationships/image" Target="../media/image55.jpeg"/><Relationship Id="rId40" Type="http://schemas.openxmlformats.org/officeDocument/2006/relationships/image" Target="../media/image58.jpeg"/><Relationship Id="rId45" Type="http://schemas.openxmlformats.org/officeDocument/2006/relationships/image" Target="../media/image63.gif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28" Type="http://schemas.openxmlformats.org/officeDocument/2006/relationships/image" Target="../media/image46.png"/><Relationship Id="rId36" Type="http://schemas.openxmlformats.org/officeDocument/2006/relationships/image" Target="../media/image54.jpeg"/><Relationship Id="rId10" Type="http://schemas.openxmlformats.org/officeDocument/2006/relationships/image" Target="../media/image28.jpeg"/><Relationship Id="rId19" Type="http://schemas.openxmlformats.org/officeDocument/2006/relationships/image" Target="../media/image37.png"/><Relationship Id="rId31" Type="http://schemas.openxmlformats.org/officeDocument/2006/relationships/image" Target="../media/image49.png"/><Relationship Id="rId44" Type="http://schemas.openxmlformats.org/officeDocument/2006/relationships/image" Target="../media/image62.jpeg"/><Relationship Id="rId4" Type="http://schemas.openxmlformats.org/officeDocument/2006/relationships/image" Target="../media/image22.jpeg"/><Relationship Id="rId9" Type="http://schemas.openxmlformats.org/officeDocument/2006/relationships/image" Target="../media/image27.gif"/><Relationship Id="rId14" Type="http://schemas.openxmlformats.org/officeDocument/2006/relationships/image" Target="../media/image32.png"/><Relationship Id="rId22" Type="http://schemas.openxmlformats.org/officeDocument/2006/relationships/image" Target="../media/image40.png"/><Relationship Id="rId27" Type="http://schemas.openxmlformats.org/officeDocument/2006/relationships/image" Target="../media/image45.png"/><Relationship Id="rId30" Type="http://schemas.openxmlformats.org/officeDocument/2006/relationships/image" Target="../media/image48.png"/><Relationship Id="rId35" Type="http://schemas.openxmlformats.org/officeDocument/2006/relationships/image" Target="../media/image53.jpg"/><Relationship Id="rId43" Type="http://schemas.openxmlformats.org/officeDocument/2006/relationships/image" Target="../media/image61.jpeg"/><Relationship Id="rId48" Type="http://schemas.openxmlformats.org/officeDocument/2006/relationships/image" Target="../media/image6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EARTH SCIENCES DEPARTMENT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err="1" smtClean="0"/>
              <a:t>Seminaris</a:t>
            </a:r>
            <a:r>
              <a:rPr lang="es-ES" dirty="0" smtClean="0"/>
              <a:t> Empresa FIB</a:t>
            </a:r>
          </a:p>
          <a:p>
            <a:r>
              <a:rPr lang="es-ES" dirty="0" smtClean="0"/>
              <a:t>4</a:t>
            </a:r>
            <a:r>
              <a:rPr lang="es-ES" baseline="30000" dirty="0" smtClean="0"/>
              <a:t>th</a:t>
            </a:r>
            <a:r>
              <a:rPr lang="es-ES" dirty="0" smtClean="0"/>
              <a:t> </a:t>
            </a:r>
            <a:r>
              <a:rPr lang="es-ES" dirty="0" err="1" smtClean="0"/>
              <a:t>February</a:t>
            </a:r>
            <a:r>
              <a:rPr lang="es-ES" dirty="0" smtClean="0"/>
              <a:t> 2016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66711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 at FIB </a:t>
            </a:r>
            <a:r>
              <a:rPr lang="en-US" dirty="0" err="1" smtClean="0"/>
              <a:t>Seminaris</a:t>
            </a:r>
            <a:r>
              <a:rPr lang="en-US" dirty="0" smtClean="0"/>
              <a:t> </a:t>
            </a:r>
            <a:r>
              <a:rPr lang="en-US" dirty="0" err="1" smtClean="0"/>
              <a:t>Empresa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  <a:p>
            <a:pPr lvl="1"/>
            <a:r>
              <a:rPr lang="en-US" dirty="0" smtClean="0"/>
              <a:t>Climate </a:t>
            </a:r>
            <a:r>
              <a:rPr lang="en-US" dirty="0"/>
              <a:t>prediction/ES </a:t>
            </a:r>
            <a:r>
              <a:rPr lang="en-US" dirty="0" err="1"/>
              <a:t>Servicies</a:t>
            </a:r>
            <a:r>
              <a:rPr lang="en-US" dirty="0"/>
              <a:t> (45 mins) </a:t>
            </a:r>
            <a:r>
              <a:rPr lang="en-US" dirty="0" smtClean="0"/>
              <a:t>– Dr. Neven </a:t>
            </a:r>
            <a:r>
              <a:rPr lang="en-US" dirty="0" err="1" smtClean="0"/>
              <a:t>Fuckar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Atmospheric </a:t>
            </a:r>
            <a:r>
              <a:rPr lang="en-US" dirty="0"/>
              <a:t>Composition/ES </a:t>
            </a:r>
            <a:r>
              <a:rPr lang="en-US" dirty="0" err="1"/>
              <a:t>Servicies</a:t>
            </a:r>
            <a:r>
              <a:rPr lang="en-US" dirty="0"/>
              <a:t> (45 mins) </a:t>
            </a:r>
            <a:r>
              <a:rPr lang="en-US" dirty="0" smtClean="0"/>
              <a:t>– Dr. Marc Guevara</a:t>
            </a:r>
            <a:endParaRPr lang="en-US" dirty="0"/>
          </a:p>
          <a:p>
            <a:pPr lvl="1"/>
            <a:r>
              <a:rPr lang="en-US" dirty="0" smtClean="0"/>
              <a:t>Break </a:t>
            </a:r>
            <a:r>
              <a:rPr lang="en-US" dirty="0"/>
              <a:t>(15 mins)</a:t>
            </a:r>
          </a:p>
          <a:p>
            <a:pPr lvl="1"/>
            <a:r>
              <a:rPr lang="en-US" dirty="0" smtClean="0"/>
              <a:t>Computer </a:t>
            </a:r>
            <a:r>
              <a:rPr lang="en-US" dirty="0"/>
              <a:t>Earth Sciences (45 mins) </a:t>
            </a:r>
            <a:r>
              <a:rPr lang="en-US" dirty="0" smtClean="0"/>
              <a:t>– Kim </a:t>
            </a:r>
            <a:r>
              <a:rPr lang="en-US" dirty="0" err="1" smtClean="0"/>
              <a:t>Serradell</a:t>
            </a:r>
            <a:endParaRPr lang="en-US" dirty="0"/>
          </a:p>
          <a:p>
            <a:pPr lvl="1"/>
            <a:r>
              <a:rPr lang="en-US" dirty="0" smtClean="0"/>
              <a:t>Discussion </a:t>
            </a:r>
            <a:r>
              <a:rPr lang="en-US" dirty="0"/>
              <a:t>(30 mins) </a:t>
            </a:r>
          </a:p>
        </p:txBody>
      </p:sp>
    </p:spTree>
    <p:extLst>
      <p:ext uri="{BB962C8B-B14F-4D97-AF65-F5344CB8AC3E}">
        <p14:creationId xmlns:p14="http://schemas.microsoft.com/office/powerpoint/2010/main" val="361329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5"/>
          <p:cNvSpPr txBox="1">
            <a:spLocks noGrp="1"/>
          </p:cNvSpPr>
          <p:nvPr/>
        </p:nvSpPr>
        <p:spPr bwMode="auto">
          <a:xfrm>
            <a:off x="8604250" y="6357938"/>
            <a:ext cx="442913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451AF39-BF83-D343-985E-8288D3F0D9C3}" type="slidenum">
              <a:rPr lang="es-ES" sz="1100">
                <a:solidFill>
                  <a:srgbClr val="004990"/>
                </a:solidFill>
              </a:rPr>
              <a:pPr algn="r" eaLnBrk="1" hangingPunct="1"/>
              <a:t>2</a:t>
            </a:fld>
            <a:endParaRPr lang="es-ES" sz="1100" dirty="0">
              <a:solidFill>
                <a:srgbClr val="004990"/>
              </a:solidFill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646863" cy="836613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  <a:ea typeface="SimSun" charset="0"/>
                <a:cs typeface="SimSun" charset="0"/>
              </a:rPr>
              <a:t>BSC Scientific &amp; Technical Departments</a:t>
            </a:r>
          </a:p>
        </p:txBody>
      </p:sp>
      <p:pic>
        <p:nvPicPr>
          <p:cNvPr id="34819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5" y="1052736"/>
            <a:ext cx="8964488" cy="205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950" y="3356992"/>
            <a:ext cx="5033938" cy="326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Earth</a:t>
            </a:r>
            <a:r>
              <a:rPr lang="es-ES" dirty="0" smtClean="0"/>
              <a:t> </a:t>
            </a:r>
            <a:r>
              <a:rPr lang="es-ES" dirty="0" err="1" smtClean="0"/>
              <a:t>Sciences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4" name="Rounded Rectangle 2"/>
          <p:cNvSpPr/>
          <p:nvPr/>
        </p:nvSpPr>
        <p:spPr bwMode="auto">
          <a:xfrm>
            <a:off x="228600" y="2697480"/>
            <a:ext cx="3200400" cy="2660904"/>
          </a:xfrm>
          <a:prstGeom prst="roundRect">
            <a:avLst/>
          </a:prstGeom>
          <a:solidFill>
            <a:srgbClr val="A7C8E1"/>
          </a:solidFill>
          <a:ln w="25400" cap="flat" cmpd="sng" algn="ctr">
            <a:solidFill>
              <a:srgbClr val="0099CC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Climate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Prediction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Group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5" name="Rounded Rectangle 9"/>
          <p:cNvSpPr/>
          <p:nvPr/>
        </p:nvSpPr>
        <p:spPr bwMode="auto">
          <a:xfrm>
            <a:off x="2971800" y="1975104"/>
            <a:ext cx="3200400" cy="2660904"/>
          </a:xfrm>
          <a:prstGeom prst="roundRect">
            <a:avLst/>
          </a:prstGeom>
          <a:solidFill>
            <a:srgbClr val="A886E0">
              <a:lumMod val="40000"/>
              <a:lumOff val="60000"/>
            </a:srgbClr>
          </a:solidFill>
          <a:ln w="25400" cap="flat" cmpd="sng" algn="ctr">
            <a:solidFill>
              <a:srgbClr val="8555D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Earth Sciences Services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Group</a:t>
            </a:r>
          </a:p>
        </p:txBody>
      </p:sp>
      <p:sp>
        <p:nvSpPr>
          <p:cNvPr id="16" name="Rounded Rectangle 8"/>
          <p:cNvSpPr/>
          <p:nvPr/>
        </p:nvSpPr>
        <p:spPr bwMode="auto">
          <a:xfrm>
            <a:off x="2971800" y="4180284"/>
            <a:ext cx="3200400" cy="2383631"/>
          </a:xfrm>
          <a:prstGeom prst="roundRect">
            <a:avLst/>
          </a:prstGeom>
          <a:solidFill>
            <a:srgbClr val="E29696"/>
          </a:solidFill>
          <a:ln w="25400" cap="flat" cmpd="sng" algn="ctr">
            <a:solidFill>
              <a:srgbClr val="DE26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514"/>
                </a:solidFill>
                <a:latin typeface="Arial Narrow" pitchFamily="34" charset="0"/>
              </a:rPr>
              <a:t>Computational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514"/>
                </a:solidFill>
                <a:latin typeface="Arial Narrow" pitchFamily="34" charset="0"/>
              </a:rPr>
              <a:t>Earth </a:t>
            </a:r>
            <a:r>
              <a:rPr lang="en-US" sz="2800" b="1" dirty="0" smtClean="0">
                <a:solidFill>
                  <a:srgbClr val="000514"/>
                </a:solidFill>
                <a:latin typeface="Arial Narrow" pitchFamily="34" charset="0"/>
              </a:rPr>
              <a:t>Sciences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514"/>
                </a:solidFill>
                <a:latin typeface="Arial Narrow" pitchFamily="34" charset="0"/>
              </a:rPr>
              <a:t>Group</a:t>
            </a:r>
            <a:endParaRPr lang="en-US" sz="28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000514"/>
              </a:solidFill>
              <a:latin typeface="Arial Narrow" pitchFamily="34" charset="0"/>
            </a:endParaRPr>
          </a:p>
        </p:txBody>
      </p:sp>
      <p:sp>
        <p:nvSpPr>
          <p:cNvPr id="17" name="Rounded Rectangle 5"/>
          <p:cNvSpPr/>
          <p:nvPr/>
        </p:nvSpPr>
        <p:spPr bwMode="auto">
          <a:xfrm>
            <a:off x="5699760" y="2697480"/>
            <a:ext cx="3200400" cy="2660904"/>
          </a:xfrm>
          <a:prstGeom prst="roundRect">
            <a:avLst/>
          </a:prstGeom>
          <a:solidFill>
            <a:srgbClr val="7CE4A6"/>
          </a:solidFill>
          <a:ln w="25400" cap="flat" cmpd="sng" algn="ctr">
            <a:solidFill>
              <a:srgbClr val="1C8C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514"/>
                </a:solidFill>
                <a:latin typeface="Arial Narrow" pitchFamily="34" charset="0"/>
              </a:rPr>
              <a:t>Atmospheric Composition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514"/>
                </a:solidFill>
                <a:latin typeface="Arial Narrow" pitchFamily="34" charset="0"/>
              </a:rPr>
              <a:t>Group</a:t>
            </a:r>
          </a:p>
        </p:txBody>
      </p:sp>
      <p:sp>
        <p:nvSpPr>
          <p:cNvPr id="18" name="Flowchart: Alternate Process 3"/>
          <p:cNvSpPr/>
          <p:nvPr/>
        </p:nvSpPr>
        <p:spPr bwMode="auto">
          <a:xfrm>
            <a:off x="304800" y="1077277"/>
            <a:ext cx="8656320" cy="713232"/>
          </a:xfrm>
          <a:prstGeom prst="flowChartAlternateProcess">
            <a:avLst/>
          </a:prstGeom>
          <a:solidFill>
            <a:srgbClr val="E5E5FF">
              <a:lumMod val="90000"/>
            </a:srgbClr>
          </a:solidFill>
          <a:ln w="25400" cap="flat" cmpd="sng" algn="ctr">
            <a:solidFill>
              <a:srgbClr val="E5E5FF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Earth Sciences Department</a:t>
            </a:r>
          </a:p>
        </p:txBody>
      </p:sp>
    </p:spTree>
    <p:extLst>
      <p:ext uri="{BB962C8B-B14F-4D97-AF65-F5344CB8AC3E}">
        <p14:creationId xmlns:p14="http://schemas.microsoft.com/office/powerpoint/2010/main" val="28648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10000"/>
              </a:lnSpc>
            </a:pPr>
            <a:r>
              <a:rPr lang="es-ES_tradnl" dirty="0" err="1"/>
              <a:t>Develop</a:t>
            </a:r>
            <a:r>
              <a:rPr lang="es-ES_tradnl" dirty="0"/>
              <a:t> a </a:t>
            </a:r>
            <a:r>
              <a:rPr lang="es-ES_tradnl" dirty="0" err="1"/>
              <a:t>capability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include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modelling</a:t>
            </a:r>
            <a:r>
              <a:rPr lang="es-ES_tradnl" dirty="0"/>
              <a:t> of </a:t>
            </a:r>
            <a:r>
              <a:rPr lang="es-ES_tradnl" dirty="0" err="1"/>
              <a:t>atmospheric</a:t>
            </a:r>
            <a:r>
              <a:rPr lang="es-ES_tradnl" dirty="0"/>
              <a:t>  </a:t>
            </a:r>
            <a:r>
              <a:rPr lang="es-ES_tradnl" dirty="0" err="1"/>
              <a:t>processes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</a:t>
            </a:r>
            <a:r>
              <a:rPr lang="es-ES_tradnl" dirty="0" err="1"/>
              <a:t>urban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global </a:t>
            </a:r>
            <a:r>
              <a:rPr lang="es-ES_tradnl" dirty="0" err="1"/>
              <a:t>scales</a:t>
            </a:r>
            <a:r>
              <a:rPr lang="es-ES_tradnl" dirty="0"/>
              <a:t>, </a:t>
            </a:r>
            <a:r>
              <a:rPr lang="es-ES_tradnl" dirty="0" err="1"/>
              <a:t>along</a:t>
            </a:r>
            <a:r>
              <a:rPr lang="es-ES_tradnl" dirty="0"/>
              <a:t> </a:t>
            </a:r>
            <a:r>
              <a:rPr lang="es-ES_tradnl" dirty="0" err="1"/>
              <a:t>with</a:t>
            </a:r>
            <a:r>
              <a:rPr lang="es-ES_tradnl" dirty="0"/>
              <a:t> </a:t>
            </a:r>
            <a:r>
              <a:rPr lang="es-ES_tradnl" dirty="0" err="1"/>
              <a:t>their</a:t>
            </a:r>
            <a:r>
              <a:rPr lang="es-ES_tradnl" dirty="0"/>
              <a:t> </a:t>
            </a:r>
            <a:r>
              <a:rPr lang="es-ES_tradnl" dirty="0" err="1"/>
              <a:t>impacts</a:t>
            </a:r>
            <a:r>
              <a:rPr lang="es-ES_tradnl" dirty="0"/>
              <a:t> </a:t>
            </a:r>
            <a:r>
              <a:rPr lang="es-ES_tradnl" dirty="0" err="1"/>
              <a:t>on</a:t>
            </a:r>
            <a:r>
              <a:rPr lang="es-ES_tradnl" dirty="0"/>
              <a:t> </a:t>
            </a:r>
            <a:r>
              <a:rPr lang="es-ES_tradnl" dirty="0" err="1"/>
              <a:t>weather</a:t>
            </a:r>
            <a:r>
              <a:rPr lang="es-ES_tradnl" dirty="0"/>
              <a:t>, air </a:t>
            </a:r>
            <a:r>
              <a:rPr lang="es-ES_tradnl" dirty="0" err="1"/>
              <a:t>quality</a:t>
            </a:r>
            <a:r>
              <a:rPr lang="es-ES_tradnl" dirty="0"/>
              <a:t>, </a:t>
            </a:r>
            <a:r>
              <a:rPr lang="es-ES_tradnl" dirty="0" err="1"/>
              <a:t>climate</a:t>
            </a:r>
            <a:r>
              <a:rPr lang="es-ES_tradnl" dirty="0"/>
              <a:t>, </a:t>
            </a:r>
            <a:r>
              <a:rPr lang="es-ES_tradnl" dirty="0" err="1"/>
              <a:t>health</a:t>
            </a:r>
            <a:r>
              <a:rPr lang="es-ES_tradnl" dirty="0"/>
              <a:t> and </a:t>
            </a:r>
            <a:r>
              <a:rPr lang="es-ES_tradnl" dirty="0" err="1" smtClean="0"/>
              <a:t>ecosystems</a:t>
            </a:r>
            <a:endParaRPr lang="es-ES_tradnl" dirty="0" smtClean="0"/>
          </a:p>
          <a:p>
            <a:pPr lvl="0">
              <a:lnSpc>
                <a:spcPct val="110000"/>
              </a:lnSpc>
            </a:pPr>
            <a:endParaRPr lang="es-ES_tradnl" dirty="0"/>
          </a:p>
          <a:p>
            <a:pPr lvl="0">
              <a:lnSpc>
                <a:spcPct val="110000"/>
              </a:lnSpc>
            </a:pPr>
            <a:r>
              <a:rPr lang="es-ES_tradnl" dirty="0" err="1"/>
              <a:t>Implement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most</a:t>
            </a:r>
            <a:r>
              <a:rPr lang="es-ES_tradnl" dirty="0"/>
              <a:t> </a:t>
            </a:r>
            <a:r>
              <a:rPr lang="es-ES_tradnl" dirty="0" err="1"/>
              <a:t>efficient</a:t>
            </a:r>
            <a:r>
              <a:rPr lang="es-ES_tradnl" dirty="0"/>
              <a:t> </a:t>
            </a:r>
            <a:r>
              <a:rPr lang="es-ES_tradnl" dirty="0" err="1"/>
              <a:t>climate</a:t>
            </a:r>
            <a:r>
              <a:rPr lang="es-ES_tradnl" dirty="0"/>
              <a:t> </a:t>
            </a:r>
            <a:r>
              <a:rPr lang="es-ES_tradnl" dirty="0" err="1"/>
              <a:t>prediction</a:t>
            </a:r>
            <a:r>
              <a:rPr lang="es-ES_tradnl" dirty="0"/>
              <a:t> </a:t>
            </a:r>
            <a:r>
              <a:rPr lang="es-ES_tradnl" dirty="0" err="1"/>
              <a:t>system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cover</a:t>
            </a:r>
            <a:r>
              <a:rPr lang="es-ES_tradnl" dirty="0"/>
              <a:t> time </a:t>
            </a:r>
            <a:r>
              <a:rPr lang="es-ES_tradnl" dirty="0" err="1"/>
              <a:t>scales</a:t>
            </a:r>
            <a:r>
              <a:rPr lang="es-ES_tradnl" dirty="0"/>
              <a:t> </a:t>
            </a:r>
            <a:r>
              <a:rPr lang="es-ES_tradnl" dirty="0" err="1"/>
              <a:t>ranging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a </a:t>
            </a:r>
            <a:r>
              <a:rPr lang="es-ES_tradnl" dirty="0" err="1"/>
              <a:t>month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a </a:t>
            </a:r>
            <a:r>
              <a:rPr lang="es-ES_tradnl" dirty="0" err="1"/>
              <a:t>few</a:t>
            </a:r>
            <a:r>
              <a:rPr lang="es-ES_tradnl" dirty="0"/>
              <a:t> </a:t>
            </a:r>
            <a:r>
              <a:rPr lang="es-ES_tradnl" dirty="0" err="1"/>
              <a:t>decades</a:t>
            </a:r>
            <a:r>
              <a:rPr lang="es-ES_tradnl" dirty="0"/>
              <a:t> (</a:t>
            </a:r>
            <a:r>
              <a:rPr lang="es-ES_tradnl" dirty="0" err="1"/>
              <a:t>subseasonal-to-decadal</a:t>
            </a:r>
            <a:r>
              <a:rPr lang="es-ES_tradnl" dirty="0"/>
              <a:t> </a:t>
            </a:r>
            <a:r>
              <a:rPr lang="es-ES_tradnl" dirty="0" err="1"/>
              <a:t>climate</a:t>
            </a:r>
            <a:r>
              <a:rPr lang="es-ES_tradnl" dirty="0"/>
              <a:t> </a:t>
            </a:r>
            <a:r>
              <a:rPr lang="es-ES_tradnl" dirty="0" err="1"/>
              <a:t>prediction</a:t>
            </a:r>
            <a:r>
              <a:rPr lang="es-ES_tradnl" dirty="0"/>
              <a:t>) at global and regional </a:t>
            </a:r>
            <a:r>
              <a:rPr lang="es-ES_tradnl" dirty="0" err="1"/>
              <a:t>spatial</a:t>
            </a:r>
            <a:r>
              <a:rPr lang="es-ES_tradnl" dirty="0"/>
              <a:t> </a:t>
            </a:r>
            <a:r>
              <a:rPr lang="es-ES_tradnl" dirty="0" err="1"/>
              <a:t>scales</a:t>
            </a:r>
            <a:r>
              <a:rPr lang="es-ES_tradnl" dirty="0"/>
              <a:t>, </a:t>
            </a:r>
            <a:r>
              <a:rPr lang="es-ES_tradnl" dirty="0" err="1"/>
              <a:t>expanding</a:t>
            </a:r>
            <a:r>
              <a:rPr lang="es-ES_tradnl" dirty="0"/>
              <a:t> at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same</a:t>
            </a:r>
            <a:r>
              <a:rPr lang="es-ES_tradnl" dirty="0"/>
              <a:t> time </a:t>
            </a:r>
            <a:r>
              <a:rPr lang="es-ES_tradnl" dirty="0" err="1"/>
              <a:t>our</a:t>
            </a:r>
            <a:r>
              <a:rPr lang="es-ES_tradnl" dirty="0"/>
              <a:t> </a:t>
            </a:r>
            <a:r>
              <a:rPr lang="es-ES_tradnl" dirty="0" err="1"/>
              <a:t>understanding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climate</a:t>
            </a:r>
            <a:r>
              <a:rPr lang="es-ES_tradnl" dirty="0"/>
              <a:t> </a:t>
            </a:r>
            <a:r>
              <a:rPr lang="es-ES_tradnl" dirty="0" err="1" smtClean="0"/>
              <a:t>system</a:t>
            </a:r>
            <a:endParaRPr lang="es-ES_tradnl" dirty="0" smtClean="0"/>
          </a:p>
          <a:p>
            <a:pPr lvl="0">
              <a:lnSpc>
                <a:spcPct val="110000"/>
              </a:lnSpc>
            </a:pPr>
            <a:endParaRPr lang="es-ES_tradnl" dirty="0"/>
          </a:p>
          <a:p>
            <a:pPr lvl="0">
              <a:lnSpc>
                <a:spcPct val="110000"/>
              </a:lnSpc>
            </a:pPr>
            <a:r>
              <a:rPr lang="es-ES_tradnl" dirty="0" err="1"/>
              <a:t>Research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impact</a:t>
            </a:r>
            <a:r>
              <a:rPr lang="es-ES_tradnl" dirty="0"/>
              <a:t> of </a:t>
            </a:r>
            <a:r>
              <a:rPr lang="es-ES_tradnl" dirty="0" err="1"/>
              <a:t>weather</a:t>
            </a:r>
            <a:r>
              <a:rPr lang="es-ES_tradnl" dirty="0"/>
              <a:t>, </a:t>
            </a:r>
            <a:r>
              <a:rPr lang="es-ES_tradnl" dirty="0" err="1"/>
              <a:t>atmospheric</a:t>
            </a:r>
            <a:r>
              <a:rPr lang="es-ES_tradnl" dirty="0"/>
              <a:t> </a:t>
            </a:r>
            <a:r>
              <a:rPr lang="es-ES_tradnl" dirty="0" err="1"/>
              <a:t>chemistry</a:t>
            </a:r>
            <a:r>
              <a:rPr lang="es-ES_tradnl" dirty="0"/>
              <a:t> and </a:t>
            </a:r>
            <a:r>
              <a:rPr lang="es-ES_tradnl" dirty="0" err="1"/>
              <a:t>climate</a:t>
            </a:r>
            <a:r>
              <a:rPr lang="es-ES_tradnl" dirty="0"/>
              <a:t> </a:t>
            </a:r>
            <a:r>
              <a:rPr lang="es-ES_tradnl" dirty="0" err="1"/>
              <a:t>on</a:t>
            </a:r>
            <a:r>
              <a:rPr lang="es-ES_tradnl" dirty="0"/>
              <a:t> socio-</a:t>
            </a:r>
            <a:r>
              <a:rPr lang="es-ES_tradnl" dirty="0" err="1"/>
              <a:t>economic</a:t>
            </a:r>
            <a:r>
              <a:rPr lang="es-ES_tradnl" dirty="0"/>
              <a:t> </a:t>
            </a:r>
            <a:r>
              <a:rPr lang="es-ES_tradnl" dirty="0" err="1"/>
              <a:t>sectors</a:t>
            </a:r>
            <a:r>
              <a:rPr lang="es-ES_tradnl" dirty="0"/>
              <a:t> </a:t>
            </a:r>
            <a:r>
              <a:rPr lang="es-ES_tradnl" dirty="0" err="1"/>
              <a:t>through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development</a:t>
            </a:r>
            <a:r>
              <a:rPr lang="es-ES_tradnl" dirty="0"/>
              <a:t> of </a:t>
            </a:r>
            <a:r>
              <a:rPr lang="es-ES_tradnl" dirty="0" err="1"/>
              <a:t>user-oriented</a:t>
            </a:r>
            <a:r>
              <a:rPr lang="es-ES_tradnl" dirty="0"/>
              <a:t> </a:t>
            </a:r>
            <a:r>
              <a:rPr lang="es-ES_tradnl" dirty="0" err="1"/>
              <a:t>services</a:t>
            </a:r>
            <a:r>
              <a:rPr lang="es-ES_tradnl" dirty="0"/>
              <a:t> </a:t>
            </a:r>
            <a:r>
              <a:rPr lang="es-ES_tradnl" dirty="0" err="1"/>
              <a:t>that</a:t>
            </a:r>
            <a:r>
              <a:rPr lang="es-ES_tradnl" dirty="0"/>
              <a:t> </a:t>
            </a:r>
            <a:r>
              <a:rPr lang="es-ES_tradnl" dirty="0" err="1"/>
              <a:t>ensure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transfer of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technology</a:t>
            </a:r>
            <a:r>
              <a:rPr lang="es-ES_tradnl" dirty="0"/>
              <a:t> </a:t>
            </a:r>
            <a:r>
              <a:rPr lang="es-ES_tradnl" dirty="0" err="1"/>
              <a:t>developed</a:t>
            </a:r>
            <a:r>
              <a:rPr lang="es-ES_tradnl" dirty="0"/>
              <a:t> and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adaptation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a </a:t>
            </a:r>
            <a:r>
              <a:rPr lang="es-ES_tradnl" dirty="0" err="1"/>
              <a:t>rapidly</a:t>
            </a:r>
            <a:r>
              <a:rPr lang="es-ES_tradnl" dirty="0"/>
              <a:t> </a:t>
            </a:r>
            <a:r>
              <a:rPr lang="es-ES_tradnl" dirty="0" err="1"/>
              <a:t>changing</a:t>
            </a:r>
            <a:r>
              <a:rPr lang="es-ES_tradnl" dirty="0"/>
              <a:t> </a:t>
            </a:r>
            <a:r>
              <a:rPr lang="es-ES_tradnl" dirty="0" err="1"/>
              <a:t>environment</a:t>
            </a:r>
            <a:r>
              <a:rPr lang="es-ES_tradnl" dirty="0"/>
              <a:t>, </a:t>
            </a:r>
            <a:r>
              <a:rPr lang="es-ES_tradnl" dirty="0" err="1"/>
              <a:t>especially</a:t>
            </a:r>
            <a:r>
              <a:rPr lang="es-ES_tradnl" dirty="0"/>
              <a:t> of </a:t>
            </a:r>
            <a:r>
              <a:rPr lang="es-ES_tradnl" dirty="0" err="1"/>
              <a:t>those</a:t>
            </a:r>
            <a:r>
              <a:rPr lang="es-ES_tradnl" dirty="0"/>
              <a:t> </a:t>
            </a:r>
            <a:r>
              <a:rPr lang="es-ES_tradnl" dirty="0" err="1"/>
              <a:t>highly</a:t>
            </a:r>
            <a:r>
              <a:rPr lang="es-ES_tradnl" dirty="0"/>
              <a:t> vulnerable</a:t>
            </a:r>
            <a:r>
              <a:rPr lang="es-ES_tradnl" dirty="0" smtClean="0"/>
              <a:t>.</a:t>
            </a:r>
          </a:p>
          <a:p>
            <a:pPr lvl="0">
              <a:lnSpc>
                <a:spcPct val="110000"/>
              </a:lnSpc>
            </a:pPr>
            <a:endParaRPr lang="es-ES_tradnl" dirty="0"/>
          </a:p>
          <a:p>
            <a:pPr>
              <a:lnSpc>
                <a:spcPct val="110000"/>
              </a:lnSpc>
            </a:pPr>
            <a:r>
              <a:rPr lang="es-ES_tradnl" dirty="0"/>
              <a:t>Use </a:t>
            </a:r>
            <a:r>
              <a:rPr lang="es-ES_tradnl" dirty="0" err="1"/>
              <a:t>cutting-edge</a:t>
            </a:r>
            <a:r>
              <a:rPr lang="es-ES_tradnl" dirty="0"/>
              <a:t> HPC and Big Data </a:t>
            </a:r>
            <a:r>
              <a:rPr lang="es-ES_tradnl" dirty="0" err="1"/>
              <a:t>technologies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increment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efficiency</a:t>
            </a:r>
            <a:r>
              <a:rPr lang="es-ES_tradnl" dirty="0"/>
              <a:t>, </a:t>
            </a:r>
            <a:r>
              <a:rPr lang="es-ES_tradnl" dirty="0" err="1"/>
              <a:t>portability</a:t>
            </a:r>
            <a:r>
              <a:rPr lang="es-ES_tradnl" dirty="0"/>
              <a:t> and </a:t>
            </a:r>
            <a:r>
              <a:rPr lang="es-ES_tradnl" dirty="0" err="1"/>
              <a:t>user-friendliness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Earth</a:t>
            </a:r>
            <a:r>
              <a:rPr lang="es-ES_tradnl" dirty="0"/>
              <a:t> </a:t>
            </a:r>
            <a:r>
              <a:rPr lang="es-ES_tradnl" dirty="0" err="1"/>
              <a:t>system</a:t>
            </a:r>
            <a:r>
              <a:rPr lang="es-ES_tradnl" dirty="0"/>
              <a:t> </a:t>
            </a:r>
            <a:r>
              <a:rPr lang="es-ES_tradnl" dirty="0" err="1"/>
              <a:t>models</a:t>
            </a:r>
            <a:r>
              <a:rPr lang="es-ES_tradnl" dirty="0"/>
              <a:t> </a:t>
            </a:r>
            <a:r>
              <a:rPr lang="es-ES_tradnl" dirty="0" err="1"/>
              <a:t>developed</a:t>
            </a:r>
            <a:r>
              <a:rPr lang="es-ES_tradnl" dirty="0"/>
              <a:t> and </a:t>
            </a:r>
            <a:r>
              <a:rPr lang="es-ES_tradnl" dirty="0" err="1"/>
              <a:t>used</a:t>
            </a:r>
            <a:r>
              <a:rPr lang="es-ES_tradnl" dirty="0"/>
              <a:t>, </a:t>
            </a:r>
            <a:r>
              <a:rPr lang="es-ES_tradnl" dirty="0" err="1"/>
              <a:t>including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pre-</a:t>
            </a:r>
            <a:r>
              <a:rPr lang="es-ES_tradnl" dirty="0" err="1"/>
              <a:t>processing</a:t>
            </a:r>
            <a:r>
              <a:rPr lang="es-ES_tradnl" dirty="0"/>
              <a:t> and post-</a:t>
            </a:r>
            <a:r>
              <a:rPr lang="es-ES_tradnl" dirty="0" err="1"/>
              <a:t>processing</a:t>
            </a:r>
            <a:r>
              <a:rPr lang="es-ES_tradnl" dirty="0"/>
              <a:t> of </a:t>
            </a:r>
            <a:r>
              <a:rPr lang="es-ES_tradnl" dirty="0" err="1"/>
              <a:t>weather</a:t>
            </a:r>
            <a:r>
              <a:rPr lang="es-ES_tradnl" dirty="0"/>
              <a:t>, </a:t>
            </a:r>
            <a:r>
              <a:rPr lang="es-ES_tradnl" dirty="0" err="1"/>
              <a:t>atmospheric</a:t>
            </a:r>
            <a:r>
              <a:rPr lang="es-ES_tradnl" dirty="0"/>
              <a:t> </a:t>
            </a:r>
            <a:r>
              <a:rPr lang="es-ES_tradnl" dirty="0" err="1"/>
              <a:t>chemistry</a:t>
            </a:r>
            <a:r>
              <a:rPr lang="es-ES_tradnl" dirty="0"/>
              <a:t> and </a:t>
            </a:r>
            <a:r>
              <a:rPr lang="es-ES_tradnl" dirty="0" err="1"/>
              <a:t>climate</a:t>
            </a:r>
            <a:r>
              <a:rPr lang="es-ES_tradnl" dirty="0"/>
              <a:t> data.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334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People</a:t>
            </a:r>
            <a:endParaRPr lang="es-ES" dirty="0"/>
          </a:p>
        </p:txBody>
      </p:sp>
      <p:sp>
        <p:nvSpPr>
          <p:cNvPr id="45" name="Rounded Rectangle 2"/>
          <p:cNvSpPr/>
          <p:nvPr/>
        </p:nvSpPr>
        <p:spPr bwMode="auto">
          <a:xfrm>
            <a:off x="228600" y="2697479"/>
            <a:ext cx="3200400" cy="2660904"/>
          </a:xfrm>
          <a:prstGeom prst="roundRect">
            <a:avLst/>
          </a:prstGeom>
          <a:solidFill>
            <a:srgbClr val="A7C8E1"/>
          </a:solidFill>
          <a:ln w="25400" cap="flat" cmpd="sng" algn="ctr">
            <a:solidFill>
              <a:srgbClr val="0099CC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Virginie Guemas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Omar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Bellprat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Louis-Philippe Caron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Eleftheria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Exarchou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Neven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Fuckar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François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Massonnet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Martin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Ménégoz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Chloé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Prodhomme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Danila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Volpi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46" name="Rounded Rectangle 9"/>
          <p:cNvSpPr/>
          <p:nvPr/>
        </p:nvSpPr>
        <p:spPr bwMode="auto">
          <a:xfrm>
            <a:off x="2971800" y="1972389"/>
            <a:ext cx="3200400" cy="2660904"/>
          </a:xfrm>
          <a:prstGeom prst="roundRect">
            <a:avLst/>
          </a:prstGeom>
          <a:solidFill>
            <a:srgbClr val="A886E0">
              <a:lumMod val="40000"/>
              <a:lumOff val="60000"/>
            </a:srgbClr>
          </a:solidFill>
          <a:ln w="25400" cap="flat" cmpd="sng" algn="ctr">
            <a:solidFill>
              <a:srgbClr val="8555D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Gustavo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Arévalo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Melanie Davis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Nube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González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Aida Pinto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Valentina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Sicardi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Albert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Soret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Enric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Terradellas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Verónica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Torralba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47" name="Rounded Rectangle 8"/>
          <p:cNvSpPr/>
          <p:nvPr/>
        </p:nvSpPr>
        <p:spPr bwMode="auto">
          <a:xfrm>
            <a:off x="2971800" y="4045029"/>
            <a:ext cx="3200400" cy="2451735"/>
          </a:xfrm>
          <a:prstGeom prst="roundRect">
            <a:avLst/>
          </a:prstGeom>
          <a:solidFill>
            <a:srgbClr val="E29696"/>
          </a:solidFill>
          <a:ln w="25400" cap="flat" cmpd="sng" algn="ctr">
            <a:solidFill>
              <a:srgbClr val="DE262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Kim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Serradell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Muhammad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Asif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514"/>
                </a:solidFill>
                <a:latin typeface="Arial Narrow" pitchFamily="34" charset="0"/>
              </a:rPr>
              <a:t>Francesco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Benincasa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Pierre-Antoine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Bretonnière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	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 dirty="0">
                <a:solidFill>
                  <a:srgbClr val="000514"/>
                </a:solidFill>
                <a:latin typeface="Arial Narrow" pitchFamily="34" charset="0"/>
              </a:rPr>
              <a:t>Carles </a:t>
            </a:r>
            <a:r>
              <a:rPr lang="es-ES" sz="1200" b="1" dirty="0" smtClean="0">
                <a:solidFill>
                  <a:srgbClr val="000514"/>
                </a:solidFill>
                <a:latin typeface="Arial Narrow" pitchFamily="34" charset="0"/>
              </a:rPr>
              <a:t>Carmona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Miguel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Castrillo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Oriol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Mula-Valls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Domingo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Manubens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Nicolau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>
                <a:solidFill>
                  <a:srgbClr val="000514"/>
                </a:solidFill>
                <a:latin typeface="Arial Narrow" pitchFamily="34" charset="0"/>
              </a:rPr>
              <a:t>Manubens</a:t>
            </a:r>
            <a:r>
              <a:rPr lang="en-US" sz="1200" b="1" dirty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>
                <a:solidFill>
                  <a:srgbClr val="000514"/>
                </a:solidFill>
                <a:latin typeface="Arial Narrow" pitchFamily="34" charset="0"/>
              </a:rPr>
              <a:t>Georgios</a:t>
            </a:r>
            <a:r>
              <a:rPr lang="en-US" sz="1200" b="1" dirty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Markomanolis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 dirty="0">
                <a:solidFill>
                  <a:srgbClr val="000514"/>
                </a:solidFill>
                <a:latin typeface="Arial Narrow" pitchFamily="34" charset="0"/>
              </a:rPr>
              <a:t>Oriol </a:t>
            </a:r>
            <a:r>
              <a:rPr lang="es-ES" sz="1200" b="1" dirty="0" smtClean="0">
                <a:solidFill>
                  <a:srgbClr val="000514"/>
                </a:solidFill>
                <a:latin typeface="Arial Narrow" pitchFamily="34" charset="0"/>
              </a:rPr>
              <a:t>Tintó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200" b="1" dirty="0" smtClean="0">
                <a:solidFill>
                  <a:srgbClr val="000514"/>
                </a:solidFill>
                <a:latin typeface="Arial Narrow" pitchFamily="34" charset="0"/>
              </a:rPr>
              <a:t>Xavier </a:t>
            </a:r>
            <a:r>
              <a:rPr lang="es-ES" sz="1200" b="1" dirty="0">
                <a:solidFill>
                  <a:srgbClr val="000514"/>
                </a:solidFill>
                <a:latin typeface="Arial Narrow" pitchFamily="34" charset="0"/>
              </a:rPr>
              <a:t>Yepes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</p:txBody>
      </p:sp>
      <p:sp>
        <p:nvSpPr>
          <p:cNvPr id="48" name="Flowchart: Alternate Process 3"/>
          <p:cNvSpPr/>
          <p:nvPr/>
        </p:nvSpPr>
        <p:spPr bwMode="auto">
          <a:xfrm>
            <a:off x="304800" y="1077277"/>
            <a:ext cx="8656320" cy="715089"/>
          </a:xfrm>
          <a:prstGeom prst="flowChartAlternateProcess">
            <a:avLst/>
          </a:prstGeom>
          <a:solidFill>
            <a:srgbClr val="E5E5FF">
              <a:lumMod val="90000"/>
            </a:srgbClr>
          </a:solidFill>
          <a:ln w="25400" cap="flat" cmpd="sng" algn="ctr">
            <a:solidFill>
              <a:srgbClr val="E5E5FF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Prof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Doblas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-Reyes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Mar Rodriguez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Gabriela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514"/>
                </a:solidFill>
                <a:effectLst/>
                <a:uLnTx/>
                <a:uFillTx/>
                <a:latin typeface="Arial Narrow" pitchFamily="34" charset="0"/>
              </a:rPr>
              <a:t>Tarabanoff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514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pic>
        <p:nvPicPr>
          <p:cNvPr id="49" name="Picture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37" y="2873761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0" name="Picture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56" y="3950730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" name="Picture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396" y="4169804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2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42" y="4343839"/>
            <a:ext cx="354013" cy="21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3" name="Picture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43" y="4727376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4" name="Rounded Rectangle 5"/>
          <p:cNvSpPr/>
          <p:nvPr/>
        </p:nvSpPr>
        <p:spPr bwMode="auto">
          <a:xfrm>
            <a:off x="5699760" y="2697478"/>
            <a:ext cx="3200400" cy="2660904"/>
          </a:xfrm>
          <a:prstGeom prst="roundRect">
            <a:avLst/>
          </a:prstGeom>
          <a:solidFill>
            <a:srgbClr val="7CE4A6"/>
          </a:solidFill>
          <a:ln w="25400" cap="flat" cmpd="sng" algn="ctr">
            <a:solidFill>
              <a:srgbClr val="1C8C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Oriol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Jorba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Sara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Basart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Enza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Di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Tomazzo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Lorenzo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Fileni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Antonis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Gkikas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514"/>
                </a:solidFill>
                <a:latin typeface="Arial Narrow" pitchFamily="34" charset="0"/>
              </a:rPr>
              <a:t>Maria </a:t>
            </a:r>
            <a:r>
              <a:rPr lang="en-US" sz="1200" b="1" dirty="0" err="1">
                <a:solidFill>
                  <a:srgbClr val="000514"/>
                </a:solidFill>
                <a:latin typeface="Arial Narrow" pitchFamily="34" charset="0"/>
              </a:rPr>
              <a:t>Goncalves</a:t>
            </a:r>
            <a:endParaRPr lang="en-US" sz="1200" b="1" dirty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Marc Guevara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Vicenzo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Obiso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Michele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Spada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Maria Teresa Pay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Victor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Valverde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Lluis</a:t>
            </a:r>
            <a:r>
              <a:rPr lang="en-US" sz="1200" b="1" dirty="0" smtClean="0">
                <a:solidFill>
                  <a:srgbClr val="000514"/>
                </a:solidFill>
                <a:latin typeface="Arial Narrow" pitchFamily="34" charset="0"/>
              </a:rPr>
              <a:t> </a:t>
            </a:r>
            <a:r>
              <a:rPr lang="en-US" sz="1200" b="1" dirty="0" err="1" smtClean="0">
                <a:solidFill>
                  <a:srgbClr val="000514"/>
                </a:solidFill>
                <a:latin typeface="Arial Narrow" pitchFamily="34" charset="0"/>
              </a:rPr>
              <a:t>Vendrell</a:t>
            </a:r>
            <a:endParaRPr lang="en-US" sz="1200" b="1" dirty="0" smtClean="0">
              <a:solidFill>
                <a:srgbClr val="000514"/>
              </a:solidFill>
              <a:latin typeface="Arial Narrow" pitchFamily="34" charset="0"/>
            </a:endParaRPr>
          </a:p>
        </p:txBody>
      </p:sp>
      <p:pic>
        <p:nvPicPr>
          <p:cNvPr id="5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56" y="3232468"/>
            <a:ext cx="3492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819" y="2337751"/>
            <a:ext cx="354013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4" y="3597576"/>
            <a:ext cx="353905" cy="236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984" y="3043211"/>
            <a:ext cx="354013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87" y="1135038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0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688" y="1353290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65" y="4208308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2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10" y="4906361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41" y="5070991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4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09" y="5248844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5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41" y="5450615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6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09" y="5583782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7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897" y="2860992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8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86" y="1516991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56" y="4320159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0" name="Picture 2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984" y="3417329"/>
            <a:ext cx="3524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" name="Picture 1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608" y="3778651"/>
            <a:ext cx="346430" cy="219369"/>
          </a:xfrm>
          <a:prstGeom prst="rect">
            <a:avLst/>
          </a:prstGeom>
        </p:spPr>
      </p:pic>
      <p:pic>
        <p:nvPicPr>
          <p:cNvPr id="72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818" y="2514257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94" y="2681603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4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93" y="3442469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5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897" y="3224530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6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18" y="3414154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7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18" y="4136268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8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653" y="3052604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9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18" y="4523755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0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677" y="4851916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93" y="3074203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85" y="3271519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3" name="Picture 2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52" y="3589256"/>
            <a:ext cx="3524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4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902" y="3778946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5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929" y="3958764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6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452" y="4304264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7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897" y="4676947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741" y="2136697"/>
            <a:ext cx="354013" cy="235701"/>
          </a:xfrm>
          <a:prstGeom prst="rect">
            <a:avLst/>
          </a:prstGeom>
        </p:spPr>
      </p:pic>
      <p:pic>
        <p:nvPicPr>
          <p:cNvPr id="88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41" y="2864541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65" y="4519184"/>
            <a:ext cx="3540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" name="Picture 2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41" y="5802857"/>
            <a:ext cx="3524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1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09" y="5963744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41" y="6150932"/>
            <a:ext cx="35401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9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Key </a:t>
            </a:r>
            <a:r>
              <a:rPr lang="es-ES" dirty="0" err="1" smtClean="0"/>
              <a:t>Projects</a:t>
            </a:r>
            <a:r>
              <a:rPr lang="es-ES" dirty="0" smtClean="0"/>
              <a:t>: </a:t>
            </a:r>
            <a:r>
              <a:rPr lang="es-ES" dirty="0" err="1" smtClean="0"/>
              <a:t>European</a:t>
            </a:r>
            <a:endParaRPr lang="es-E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7504" y="836711"/>
            <a:ext cx="8928992" cy="46805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1600" b="1" u="sng" dirty="0" smtClean="0"/>
              <a:t>European Commission:</a:t>
            </a:r>
            <a:r>
              <a:rPr lang="en-US" altLang="en-US" sz="1600" b="1" dirty="0" smtClean="0"/>
              <a:t> 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err="1" smtClean="0"/>
              <a:t>QWeCI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Climate and Health over Africa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CLIM-RUN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Climate information - Mediterranean region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DENFREE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Dengue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SPECS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Seasonal-to-Decadal predictions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EUPORIAS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Climate services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IS-ENES1, IS-ENES2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Infrastructure for Earth System Modelling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PREFACE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Tropical Atlantic climate and fisheries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EUCLEIA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Attribution of extreme </a:t>
            </a:r>
            <a:r>
              <a:rPr lang="en-US" altLang="en-US" sz="1600" dirty="0" smtClean="0"/>
              <a:t>events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/>
              <a:t>MDRAF</a:t>
            </a:r>
            <a:r>
              <a:rPr lang="en-US" altLang="en-US" sz="1600" dirty="0"/>
              <a:t>: </a:t>
            </a:r>
            <a:r>
              <a:rPr lang="en-US" altLang="en-US" sz="1600" dirty="0" smtClean="0"/>
              <a:t>Effects of </a:t>
            </a:r>
            <a:r>
              <a:rPr lang="en-US" altLang="en-US" sz="1600" dirty="0"/>
              <a:t>Mediterranean desert dust outbreaks on radiation, atm. dynamics </a:t>
            </a:r>
            <a:r>
              <a:rPr lang="en-US" altLang="en-US" sz="1600" dirty="0" smtClean="0"/>
              <a:t>and forecasting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/>
              <a:t> </a:t>
            </a:r>
            <a:r>
              <a:rPr lang="en-US" altLang="en-US" sz="1600" b="1" dirty="0" smtClean="0"/>
              <a:t>Rethink BIG</a:t>
            </a:r>
            <a:r>
              <a:rPr lang="en-US" altLang="en-US" sz="1600" dirty="0" smtClean="0"/>
              <a:t>: Roadmap for European Technologies </a:t>
            </a:r>
            <a:r>
              <a:rPr lang="en-US" altLang="en-US" sz="1600" dirty="0"/>
              <a:t>in Hardware </a:t>
            </a:r>
            <a:r>
              <a:rPr lang="en-US" altLang="en-US" sz="1600" dirty="0" smtClean="0"/>
              <a:t>and Networking for Big Data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/>
              <a:t>COST ES1004</a:t>
            </a:r>
            <a:r>
              <a:rPr lang="en-US" altLang="en-US" sz="1600" dirty="0" smtClean="0"/>
              <a:t>: European framework for online integrated air quality and meteorology modelling.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APPRAISAL</a:t>
            </a:r>
            <a:r>
              <a:rPr lang="en-US" altLang="en-US" sz="1600" dirty="0"/>
              <a:t>: </a:t>
            </a:r>
            <a:r>
              <a:rPr lang="en-US" altLang="en-US" sz="1600" dirty="0" smtClean="0"/>
              <a:t>Air pollution policies for assessment of integrated strategies at regional/local scales</a:t>
            </a:r>
          </a:p>
        </p:txBody>
      </p:sp>
    </p:spTree>
    <p:extLst>
      <p:ext uri="{BB962C8B-B14F-4D97-AF65-F5344CB8AC3E}">
        <p14:creationId xmlns:p14="http://schemas.microsoft.com/office/powerpoint/2010/main" val="42412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Key </a:t>
            </a:r>
            <a:r>
              <a:rPr lang="es-ES" dirty="0" err="1" smtClean="0"/>
              <a:t>Projects</a:t>
            </a:r>
            <a:r>
              <a:rPr lang="es-ES" dirty="0" smtClean="0"/>
              <a:t>: </a:t>
            </a:r>
            <a:r>
              <a:rPr lang="es-ES" dirty="0" err="1" smtClean="0"/>
              <a:t>Spanish</a:t>
            </a:r>
            <a:r>
              <a:rPr lang="es-ES" dirty="0" smtClean="0"/>
              <a:t> and </a:t>
            </a:r>
            <a:r>
              <a:rPr lang="es-ES" dirty="0" err="1" smtClean="0"/>
              <a:t>other</a:t>
            </a:r>
            <a:endParaRPr lang="es-E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7504" y="836711"/>
            <a:ext cx="8928992" cy="55208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en-US" sz="1600" b="1" u="sng" dirty="0" smtClean="0"/>
              <a:t>Spanish </a:t>
            </a:r>
            <a:r>
              <a:rPr lang="en-US" altLang="en-US" sz="1600" b="1" u="sng" dirty="0"/>
              <a:t>Government:</a:t>
            </a:r>
            <a:r>
              <a:rPr lang="en-US" altLang="en-US" sz="1600" b="1" dirty="0"/>
              <a:t> 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PICA-ICE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sea ice reconstruction and prediction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RESILIENCE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climate services – renewable energy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RUCSS</a:t>
            </a:r>
            <a:r>
              <a:rPr lang="en-US" altLang="en-US" sz="1600" dirty="0" smtClean="0"/>
              <a:t>: </a:t>
            </a:r>
            <a:r>
              <a:rPr lang="en-US" altLang="en-US" sz="1600" dirty="0"/>
              <a:t>seasonal-to-decadal </a:t>
            </a:r>
            <a:r>
              <a:rPr lang="en-US" altLang="en-US" sz="1600" dirty="0" smtClean="0"/>
              <a:t>predictions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err="1" smtClean="0"/>
              <a:t>Severo</a:t>
            </a:r>
            <a:r>
              <a:rPr lang="en-US" altLang="en-US" sz="1600" b="1" dirty="0" smtClean="0"/>
              <a:t> Ochoa</a:t>
            </a:r>
            <a:r>
              <a:rPr lang="en-US" altLang="en-US" sz="1600" dirty="0" smtClean="0"/>
              <a:t>: Center of Excellence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I+D CGL2013</a:t>
            </a:r>
            <a:r>
              <a:rPr lang="en-US" altLang="en-US" sz="1600" dirty="0"/>
              <a:t>: </a:t>
            </a:r>
            <a:r>
              <a:rPr lang="es-ES" altLang="en-US" sz="1600" dirty="0" smtClean="0"/>
              <a:t>Predicción de </a:t>
            </a:r>
            <a:r>
              <a:rPr lang="es-ES" altLang="en-US" sz="1600" dirty="0"/>
              <a:t>aerosoles y evaluación del </a:t>
            </a:r>
            <a:r>
              <a:rPr lang="es-ES" altLang="en-US" sz="1600" dirty="0" smtClean="0"/>
              <a:t>forzamiento </a:t>
            </a:r>
            <a:r>
              <a:rPr lang="es-ES" altLang="en-US" sz="1600" dirty="0" err="1" smtClean="0"/>
              <a:t>radiativo</a:t>
            </a:r>
            <a:r>
              <a:rPr lang="es-ES" altLang="en-US" sz="1600" dirty="0" smtClean="0"/>
              <a:t> para aplicaciones meteorológicas y </a:t>
            </a:r>
            <a:r>
              <a:rPr lang="es-ES" altLang="en-US" sz="1600" dirty="0"/>
              <a:t>climáticas con </a:t>
            </a:r>
            <a:r>
              <a:rPr lang="es-ES" altLang="en-US" sz="1600" dirty="0" smtClean="0"/>
              <a:t>el NMMB-BSC/CTM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smtClean="0"/>
              <a:t>CALIOPE</a:t>
            </a:r>
            <a:r>
              <a:rPr lang="en-US" altLang="en-US" sz="1600" dirty="0" smtClean="0"/>
              <a:t>: </a:t>
            </a:r>
            <a:r>
              <a:rPr lang="es-ES" altLang="en-US" sz="1600" dirty="0"/>
              <a:t>MAGRAMA, Junta Andalucía, Gobierno de Canarias</a:t>
            </a:r>
            <a:endParaRPr lang="en-US" altLang="en-US" sz="1600" dirty="0" smtClean="0"/>
          </a:p>
          <a:p>
            <a:pPr marL="180975" indent="-180975">
              <a:buFont typeface="+mj-lt"/>
              <a:buAutoNum type="arabicPeriod"/>
            </a:pPr>
            <a:r>
              <a:rPr lang="en-US" altLang="en-US" sz="1600" b="1" dirty="0" err="1" smtClean="0"/>
              <a:t>Consolider</a:t>
            </a: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SyeC</a:t>
            </a:r>
            <a:r>
              <a:rPr lang="en-US" altLang="en-US" sz="1600" dirty="0" smtClean="0"/>
              <a:t>: </a:t>
            </a:r>
            <a:r>
              <a:rPr lang="en-US" altLang="en-US" sz="1600" dirty="0" err="1" smtClean="0"/>
              <a:t>supercomputación</a:t>
            </a:r>
            <a:r>
              <a:rPr lang="en-US" altLang="en-US" sz="1600" dirty="0" smtClean="0"/>
              <a:t> y </a:t>
            </a:r>
            <a:r>
              <a:rPr lang="en-US" altLang="en-US" sz="1600" dirty="0" err="1" smtClean="0"/>
              <a:t>eCiencia</a:t>
            </a:r>
            <a:endParaRPr lang="en-US" altLang="en-US" sz="1600" dirty="0"/>
          </a:p>
          <a:p>
            <a:pPr>
              <a:buNone/>
            </a:pPr>
            <a:endParaRPr lang="en-US" altLang="en-US" sz="1600" dirty="0"/>
          </a:p>
          <a:p>
            <a:pPr>
              <a:buNone/>
            </a:pPr>
            <a:r>
              <a:rPr lang="en-US" altLang="en-US" sz="1600" b="1" u="sng" dirty="0"/>
              <a:t>Others: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dirty="0" smtClean="0"/>
              <a:t>Private</a:t>
            </a:r>
            <a:r>
              <a:rPr lang="en-US" altLang="en-US" sz="1600" dirty="0"/>
              <a:t>: RPI, MAPFRE, </a:t>
            </a:r>
            <a:r>
              <a:rPr lang="en-US" altLang="en-US" sz="1600" dirty="0" err="1"/>
              <a:t>Banca</a:t>
            </a:r>
            <a:r>
              <a:rPr lang="en-US" altLang="en-US" sz="1600" dirty="0"/>
              <a:t> </a:t>
            </a:r>
            <a:r>
              <a:rPr lang="en-US" altLang="en-US" sz="1600" dirty="0" err="1" smtClean="0"/>
              <a:t>Cívica</a:t>
            </a:r>
            <a:r>
              <a:rPr lang="en-US" altLang="en-US" sz="1600" dirty="0" smtClean="0"/>
              <a:t>, </a:t>
            </a:r>
            <a:r>
              <a:rPr lang="en-US" altLang="en-US" sz="1600" dirty="0" err="1" smtClean="0"/>
              <a:t>MeteoCAT</a:t>
            </a:r>
            <a:r>
              <a:rPr lang="en-US" altLang="en-US" sz="1600" dirty="0" smtClean="0"/>
              <a:t>, IBERDROLA, La </a:t>
            </a:r>
            <a:r>
              <a:rPr lang="en-US" altLang="en-US" sz="1600" dirty="0" err="1" smtClean="0"/>
              <a:t>Caixa</a:t>
            </a:r>
            <a:r>
              <a:rPr lang="en-US" altLang="en-US" sz="1600" dirty="0" smtClean="0"/>
              <a:t>, and other 23 SME.</a:t>
            </a:r>
            <a:endParaRPr lang="en-US" altLang="en-US" sz="1600" dirty="0"/>
          </a:p>
          <a:p>
            <a:pPr marL="180975" indent="-180975">
              <a:buFont typeface="+mj-lt"/>
              <a:buAutoNum type="arabicPeriod"/>
            </a:pPr>
            <a:r>
              <a:rPr lang="en-US" altLang="en-US" sz="1600" dirty="0" err="1" smtClean="0"/>
              <a:t>Agence</a:t>
            </a:r>
            <a:r>
              <a:rPr lang="en-US" altLang="en-US" sz="1600" dirty="0" smtClean="0"/>
              <a:t> </a:t>
            </a:r>
            <a:r>
              <a:rPr lang="en-US" altLang="en-US" sz="1600" dirty="0" err="1"/>
              <a:t>Nationale</a:t>
            </a:r>
            <a:r>
              <a:rPr lang="en-US" altLang="en-US" sz="1600" dirty="0"/>
              <a:t> de la </a:t>
            </a:r>
            <a:r>
              <a:rPr lang="en-US" altLang="en-US" sz="1600" dirty="0" err="1"/>
              <a:t>Recherche</a:t>
            </a:r>
            <a:r>
              <a:rPr lang="en-US" altLang="en-US" sz="1600" dirty="0"/>
              <a:t> (France).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dirty="0" smtClean="0"/>
              <a:t>German </a:t>
            </a:r>
            <a:r>
              <a:rPr lang="en-US" altLang="en-US" sz="1600" dirty="0"/>
              <a:t>Academic Exchange </a:t>
            </a:r>
            <a:r>
              <a:rPr lang="en-US" altLang="en-US" sz="1600" dirty="0" smtClean="0"/>
              <a:t>Service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dirty="0" err="1" smtClean="0"/>
              <a:t>Agència</a:t>
            </a:r>
            <a:r>
              <a:rPr lang="en-US" altLang="en-US" sz="1600" dirty="0" smtClean="0"/>
              <a:t> de </a:t>
            </a:r>
            <a:r>
              <a:rPr lang="en-US" altLang="en-US" sz="1600" dirty="0" err="1" smtClean="0"/>
              <a:t>Gestió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d’Ajuts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Universitaris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i</a:t>
            </a:r>
            <a:r>
              <a:rPr lang="en-US" altLang="en-US" sz="1600" dirty="0" smtClean="0"/>
              <a:t> de </a:t>
            </a:r>
            <a:r>
              <a:rPr lang="en-US" altLang="en-US" sz="1600" dirty="0" err="1" smtClean="0"/>
              <a:t>Recerca</a:t>
            </a:r>
            <a:r>
              <a:rPr lang="en-US" altLang="en-US" sz="1600" dirty="0" smtClean="0"/>
              <a:t> (AGAUR)</a:t>
            </a:r>
          </a:p>
          <a:p>
            <a:pPr marL="180975" indent="-180975">
              <a:buFont typeface="+mj-lt"/>
              <a:buAutoNum type="arabicPeriod"/>
            </a:pPr>
            <a:r>
              <a:rPr lang="en-US" altLang="en-US" sz="1600" dirty="0"/>
              <a:t>AEMET-BSC WMO </a:t>
            </a:r>
            <a:r>
              <a:rPr lang="en-US" altLang="en-US" sz="1600" dirty="0" smtClean="0"/>
              <a:t>regional dust center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4075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676456" y="6357553"/>
            <a:ext cx="442392" cy="412838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International </a:t>
            </a:r>
            <a:r>
              <a:rPr lang="es-ES" dirty="0" err="1" smtClean="0"/>
              <a:t>Collaborations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7" b="294"/>
          <a:stretch/>
        </p:blipFill>
        <p:spPr>
          <a:xfrm>
            <a:off x="10319" y="1196752"/>
            <a:ext cx="9144000" cy="47548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733256"/>
            <a:ext cx="831502" cy="654808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1106913" cy="54307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975517" cy="54307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65104"/>
            <a:ext cx="876300" cy="6858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373216"/>
            <a:ext cx="1134269" cy="37969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3770"/>
          <a:stretch/>
        </p:blipFill>
        <p:spPr>
          <a:xfrm>
            <a:off x="611560" y="2996952"/>
            <a:ext cx="648072" cy="57529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76872"/>
            <a:ext cx="1077466" cy="62668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17032"/>
            <a:ext cx="796381" cy="43281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13934" y="1705819"/>
            <a:ext cx="680926" cy="55245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97406" y="1888902"/>
            <a:ext cx="466725" cy="466725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78356" y="2466752"/>
            <a:ext cx="542925" cy="54292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87881" y="3082702"/>
            <a:ext cx="581025" cy="58102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72400" y="4005064"/>
            <a:ext cx="757123" cy="648072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68344" y="5013176"/>
            <a:ext cx="1366420" cy="352425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13935" y="1137492"/>
            <a:ext cx="443776" cy="437885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178357" y="1196752"/>
            <a:ext cx="394430" cy="533400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80609" y="2426543"/>
            <a:ext cx="1247775" cy="465791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685360" y="3005952"/>
            <a:ext cx="704849" cy="521210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713935" y="3639394"/>
            <a:ext cx="533399" cy="533399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752034" y="4293444"/>
            <a:ext cx="390525" cy="468630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723459" y="4937968"/>
            <a:ext cx="409575" cy="409575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713935" y="5582494"/>
            <a:ext cx="1066800" cy="508782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732985" y="6236544"/>
            <a:ext cx="1088836" cy="504824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960228" y="1347927"/>
            <a:ext cx="495300" cy="495300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979277" y="1935301"/>
            <a:ext cx="1190625" cy="377032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960227" y="2541726"/>
            <a:ext cx="561975" cy="561975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2602" y="3167201"/>
            <a:ext cx="1318030" cy="581025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969753" y="3811727"/>
            <a:ext cx="564893" cy="552450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922127" y="5091252"/>
            <a:ext cx="1218317" cy="552450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969752" y="4561026"/>
            <a:ext cx="1047750" cy="466357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874502" y="5688152"/>
            <a:ext cx="933450" cy="621168"/>
          </a:xfrm>
          <a:prstGeom prst="rect">
            <a:avLst/>
          </a:prstGeom>
        </p:spPr>
      </p:pic>
      <p:pic>
        <p:nvPicPr>
          <p:cNvPr id="42" name="Picture 4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74087"/>
            <a:ext cx="1008112" cy="40324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4" name="Picture 5"/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" t="20677" r="5288" b="20242"/>
          <a:stretch/>
        </p:blipFill>
        <p:spPr>
          <a:xfrm>
            <a:off x="1835696" y="6524881"/>
            <a:ext cx="1399240" cy="24217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5" name="Picture 6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852936"/>
            <a:ext cx="761000" cy="61736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6" name="Picture 8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653136"/>
            <a:ext cx="1025614" cy="35896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7" name="Picture 9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645024"/>
            <a:ext cx="659806" cy="60365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8" name="Picture 12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132856"/>
            <a:ext cx="1038449" cy="42706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9" name="Picture 13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94167"/>
            <a:ext cx="1743649" cy="49818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0" name="Picture 14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24744"/>
            <a:ext cx="810898" cy="60765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1" name="Picture 15"/>
          <p:cNvPicPr>
            <a:picLocks noChangeAspect="1"/>
          </p:cNvPicPr>
          <p:nvPr/>
        </p:nvPicPr>
        <p:blipFill rotWithShape="1"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9992"/>
          <a:stretch/>
        </p:blipFill>
        <p:spPr>
          <a:xfrm>
            <a:off x="5580112" y="5373216"/>
            <a:ext cx="1004575" cy="412940"/>
          </a:xfrm>
          <a:prstGeom prst="rect">
            <a:avLst/>
          </a:prstGeom>
        </p:spPr>
      </p:pic>
      <p:pic>
        <p:nvPicPr>
          <p:cNvPr id="52" name="Picture 2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8" y="5992957"/>
            <a:ext cx="548730" cy="67640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3" name="Picture 16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653136"/>
            <a:ext cx="877501" cy="5813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4" name="Picture 17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14247"/>
            <a:ext cx="922586" cy="34169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5" name="Picture 18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522559"/>
            <a:ext cx="1315488" cy="49872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6" name="Picture 19"/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380865"/>
            <a:ext cx="549304" cy="44242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7" name="Picture 20"/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89040"/>
            <a:ext cx="609145" cy="46295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1854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Collaborations with Other BSC Departments</a:t>
            </a:r>
            <a:endParaRPr lang="en-GB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566076"/>
              </p:ext>
            </p:extLst>
          </p:nvPr>
        </p:nvGraphicFramePr>
        <p:xfrm>
          <a:off x="107950" y="981075"/>
          <a:ext cx="89281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620"/>
                <a:gridCol w="1785620"/>
                <a:gridCol w="1785620"/>
                <a:gridCol w="1785620"/>
                <a:gridCol w="17856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Earth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CASE/CS/OD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Atmospheric </a:t>
                      </a:r>
                      <a:r>
                        <a:rPr lang="en-GB" sz="1400" kern="12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Composition</a:t>
                      </a:r>
                      <a:endParaRPr lang="en-GB" sz="1400" kern="1200" dirty="0">
                        <a:solidFill>
                          <a:schemeClr val="accent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Arnau</a:t>
                      </a:r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 </a:t>
                      </a:r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Folch</a:t>
                      </a:r>
                      <a:r>
                        <a:rPr lang="en-GB" sz="1400" baseline="0" dirty="0" smtClean="0">
                          <a:solidFill>
                            <a:srgbClr val="091320"/>
                          </a:solidFill>
                        </a:rPr>
                        <a:t> (CASE)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On-line</a:t>
                      </a:r>
                      <a:r>
                        <a:rPr lang="en-GB" sz="1400" baseline="0" dirty="0" smtClean="0">
                          <a:solidFill>
                            <a:srgbClr val="091320"/>
                          </a:solidFill>
                        </a:rPr>
                        <a:t> implementation of ash aerosol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Severo</a:t>
                      </a:r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-Ochoa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Ongoing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091320"/>
                          </a:solidFill>
                          <a:latin typeface="+mn-lt"/>
                          <a:ea typeface="+mn-ea"/>
                          <a:cs typeface="+mn-cs"/>
                        </a:rPr>
                        <a:t>Computational</a:t>
                      </a:r>
                      <a:r>
                        <a:rPr lang="en-GB" sz="1400" kern="1200" baseline="0" dirty="0" smtClean="0">
                          <a:solidFill>
                            <a:srgbClr val="091320"/>
                          </a:solidFill>
                          <a:latin typeface="+mn-lt"/>
                          <a:ea typeface="+mn-ea"/>
                          <a:cs typeface="+mn-cs"/>
                        </a:rPr>
                        <a:t> Earth Sciences</a:t>
                      </a:r>
                      <a:endParaRPr lang="en-GB" sz="1400" kern="1200" dirty="0" smtClean="0">
                        <a:solidFill>
                          <a:srgbClr val="09132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Jesus </a:t>
                      </a:r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Labarta</a:t>
                      </a:r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 (CS)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Performance analysis of ES models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Severo</a:t>
                      </a:r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-Ochoa</a:t>
                      </a:r>
                    </a:p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FP7 IS-ENES2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Ongoing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Atmospheric Composition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Yolanda Becerra (CS)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Handling model output with Cassandra 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Severo</a:t>
                      </a:r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-Ochoa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Ongoing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Atmospheric Composition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Toni Cortés (CS)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Access</a:t>
                      </a:r>
                      <a:r>
                        <a:rPr lang="en-GB" sz="1400" baseline="0" dirty="0" smtClean="0">
                          <a:solidFill>
                            <a:srgbClr val="091320"/>
                          </a:solidFill>
                        </a:rPr>
                        <a:t> persistent objects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Severo</a:t>
                      </a:r>
                      <a:r>
                        <a:rPr lang="en-GB" sz="1400" dirty="0" smtClean="0">
                          <a:solidFill>
                            <a:srgbClr val="091320"/>
                          </a:solidFill>
                        </a:rPr>
                        <a:t>-Ochoa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rgbClr val="091320"/>
                          </a:solidFill>
                        </a:rPr>
                        <a:t>Ongoing</a:t>
                      </a:r>
                      <a:endParaRPr lang="en-GB" sz="1400" dirty="0">
                        <a:solidFill>
                          <a:srgbClr val="09132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070317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PRESENTACIONES BSC-CNS-06032012-v2">
  <a:themeElements>
    <a:clrScheme name="BSC-CNS">
      <a:dk1>
        <a:srgbClr val="0058A9"/>
      </a:dk1>
      <a:lt1>
        <a:sysClr val="window" lastClr="FFFFFF"/>
      </a:lt1>
      <a:dk2>
        <a:srgbClr val="5D91D1"/>
      </a:dk2>
      <a:lt2>
        <a:srgbClr val="DBE7F5"/>
      </a:lt2>
      <a:accent1>
        <a:srgbClr val="B4CCEA"/>
      </a:accent1>
      <a:accent2>
        <a:srgbClr val="87AEDD"/>
      </a:accent2>
      <a:accent3>
        <a:srgbClr val="5D91D1"/>
      </a:accent3>
      <a:accent4>
        <a:srgbClr val="326BB0"/>
      </a:accent4>
      <a:accent5>
        <a:srgbClr val="295993"/>
      </a:accent5>
      <a:accent6>
        <a:srgbClr val="004990"/>
      </a:accent6>
      <a:hlink>
        <a:srgbClr val="002E5C"/>
      </a:hlink>
      <a:folHlink>
        <a:srgbClr val="214775"/>
      </a:folHlink>
    </a:clrScheme>
    <a:fontScheme name="BSC-C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PRESENTACIONES BSC-CNS</Template>
  <TotalTime>1191</TotalTime>
  <Words>623</Words>
  <Application>Microsoft Office PowerPoint</Application>
  <PresentationFormat>On-screen Show (4:3)</PresentationFormat>
  <Paragraphs>147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PLANTILLA PRESENTACIONES BSC-CNS-06032012-v2</vt:lpstr>
      <vt:lpstr>EARTH SCIENCES DEPARTMENT</vt:lpstr>
      <vt:lpstr>BSC Scientific &amp; Technical Departments</vt:lpstr>
      <vt:lpstr>Earth Sciences </vt:lpstr>
      <vt:lpstr>Objectives</vt:lpstr>
      <vt:lpstr>People</vt:lpstr>
      <vt:lpstr>Key Projects: European</vt:lpstr>
      <vt:lpstr>Key Projects: Spanish and other</vt:lpstr>
      <vt:lpstr>International Collaborations</vt:lpstr>
      <vt:lpstr>Collaborations with Other BSC Departments</vt:lpstr>
      <vt:lpstr>Earth at FIB Seminaris Empresa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Kim Serradell</dc:creator>
  <cp:lastModifiedBy>bscuser</cp:lastModifiedBy>
  <cp:revision>57</cp:revision>
  <dcterms:created xsi:type="dcterms:W3CDTF">2015-02-05T11:44:49Z</dcterms:created>
  <dcterms:modified xsi:type="dcterms:W3CDTF">2016-02-04T08:17:35Z</dcterms:modified>
</cp:coreProperties>
</file>